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94" r:id="rId3"/>
    <p:sldId id="264" r:id="rId4"/>
    <p:sldId id="295" r:id="rId5"/>
    <p:sldId id="265" r:id="rId6"/>
    <p:sldId id="266" r:id="rId7"/>
    <p:sldId id="271" r:id="rId8"/>
    <p:sldId id="272" r:id="rId9"/>
    <p:sldId id="273" r:id="rId10"/>
    <p:sldId id="274" r:id="rId11"/>
    <p:sldId id="296" r:id="rId12"/>
    <p:sldId id="276" r:id="rId13"/>
    <p:sldId id="277" r:id="rId14"/>
    <p:sldId id="278" r:id="rId15"/>
    <p:sldId id="279" r:id="rId16"/>
    <p:sldId id="280" r:id="rId17"/>
    <p:sldId id="281" r:id="rId18"/>
    <p:sldId id="297" r:id="rId19"/>
    <p:sldId id="283" r:id="rId20"/>
    <p:sldId id="285" r:id="rId21"/>
    <p:sldId id="287" r:id="rId22"/>
    <p:sldId id="288" r:id="rId23"/>
    <p:sldId id="289" r:id="rId24"/>
    <p:sldId id="290" r:id="rId25"/>
    <p:sldId id="291" r:id="rId26"/>
    <p:sldId id="293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3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9D31-483E-4CF4-8248-685E821F3099}" type="datetimeFigureOut">
              <a:rPr lang="es-MX" smtClean="0"/>
              <a:t>21/05/2015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1262B-8E1B-49C0-A0D6-FB79393920D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964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0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13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3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14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15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88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16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90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17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73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19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20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1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21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9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22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0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23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04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24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41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25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51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26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5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5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6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7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9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8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9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10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260-8A79-6449-9EF4-C97BE93ADA53}" type="slidenum">
              <a:rPr lang="es-ES_tradnl" smtClean="0">
                <a:solidFill>
                  <a:prstClr val="black"/>
                </a:solidFill>
              </a:rPr>
              <a:pPr/>
              <a:t>12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5FE-FB70-42B1-9191-88F72DD5737D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8691-0E0E-42DD-A5C4-BDA9B6F770B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1A45-B562-4B35-A9BB-7CA250461E23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9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79A5-959B-48E4-AFEC-3E952D08236A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1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7E7B-16AC-442D-9B5D-5C301C251EC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2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408A-095D-47CC-8D2A-EE259F51E387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414C-7845-4B47-BFF3-CBD061F43E97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DF9D-533F-4DDB-B408-FD49D7C49CBE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8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F8BC-153B-4B5C-B60A-513DF614A9D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8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3F4D-B1DA-408A-AB96-1629027A552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AF8-56F1-4E36-9E44-FB73EA39EDB5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0CA16-9B48-4B8F-87F5-CB9909CA08E5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7056784" cy="936104"/>
          </a:xfrm>
        </p:spPr>
        <p:txBody>
          <a:bodyPr>
            <a:noAutofit/>
          </a:bodyPr>
          <a:lstStyle/>
          <a:p>
            <a:r>
              <a:rPr lang="es-MX" sz="2400" b="1" i="1" dirty="0" smtClean="0">
                <a:latin typeface="Franklin Gothic Medium" pitchFamily="34" charset="0"/>
              </a:rPr>
              <a:t>CONECTIVIDAD DE LOS PUERTOS A LA RED </a:t>
            </a:r>
            <a:r>
              <a:rPr lang="es-MX" sz="2400" b="1" i="1" dirty="0" smtClean="0">
                <a:latin typeface="Franklin Gothic Medium" pitchFamily="34" charset="0"/>
              </a:rPr>
              <a:t>FERROVIARIA.</a:t>
            </a:r>
            <a:endParaRPr lang="es-MX" sz="2400" b="1" i="1" dirty="0">
              <a:latin typeface="Franklin Gothic Medium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528" y="1268760"/>
            <a:ext cx="4752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de privatización </a:t>
            </a: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90’s, en puertos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ferrocarriles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fueron simultáneos</a:t>
            </a: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consideró un diseño de conectividad entre ambos.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recintos portuarios fueron concesionados a las APIs y las concesiones ferroviarias fueron dadas a empresas privadas.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1054" y="1588150"/>
            <a:ext cx="383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>
                <a:latin typeface="Franklin Gothic Medium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</a:p>
        </p:txBody>
      </p:sp>
      <p:pic>
        <p:nvPicPr>
          <p:cNvPr id="1026" name="Picture 2" descr="http://windowtomexico.mx/wp-content/uploads/2013/05/inip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96" y="1772816"/>
            <a:ext cx="391849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1520" y="90872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De manera </a:t>
            </a:r>
            <a:r>
              <a:rPr lang="es-MX" sz="2400" dirty="0" smtClean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conjunta, </a:t>
            </a:r>
            <a:r>
              <a:rPr lang="es-MX" sz="2400" dirty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la cobertura de los puertos actual </a:t>
            </a:r>
            <a:r>
              <a:rPr lang="es-MX" sz="2400" dirty="0" smtClean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apoya</a:t>
            </a:r>
            <a:r>
              <a:rPr lang="es-MX" dirty="0" smtClean="0">
                <a:solidFill>
                  <a:srgbClr val="000066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s-MX" sz="2400" dirty="0" smtClean="0">
                <a:solidFill>
                  <a:srgbClr val="000066"/>
                </a:solidFill>
                <a:latin typeface="Arial" charset="0"/>
                <a:ea typeface="Times New Roman" pitchFamily="18" charset="0"/>
                <a:cs typeface="Arial" charset="0"/>
              </a:rPr>
              <a:t>varias</a:t>
            </a:r>
            <a:r>
              <a:rPr lang="es-MX" dirty="0" smtClean="0">
                <a:solidFill>
                  <a:srgbClr val="000066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s-MX" sz="2400" dirty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regiones </a:t>
            </a:r>
            <a:r>
              <a:rPr lang="es-MX" sz="2400" dirty="0" smtClean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y a </a:t>
            </a:r>
            <a:r>
              <a:rPr lang="es-MX" sz="2400" dirty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las tres principales ciudades del </a:t>
            </a:r>
            <a:r>
              <a:rPr lang="es-MX" sz="2400" dirty="0" smtClean="0">
                <a:solidFill>
                  <a:srgbClr val="000066"/>
                </a:solidFill>
                <a:latin typeface="Franklin Gothic Medium" pitchFamily="34" charset="0"/>
                <a:ea typeface="Times New Roman" pitchFamily="18" charset="0"/>
                <a:cs typeface="Arial" charset="0"/>
              </a:rPr>
              <a:t>país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19597770"/>
              </p:ext>
            </p:extLst>
          </p:nvPr>
        </p:nvGraphicFramePr>
        <p:xfrm>
          <a:off x="1370806" y="1988840"/>
          <a:ext cx="6402387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Imagen de mapa de bits" r:id="rId4" imgW="6466667" imgH="4704762" progId="PBrush">
                  <p:embed/>
                </p:oleObj>
              </mc:Choice>
              <mc:Fallback>
                <p:oleObj name="Imagen de mapa de bits" r:id="rId4" imgW="6466667" imgH="4704762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806" y="1988840"/>
                        <a:ext cx="6402387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3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Autofit/>
          </a:bodyPr>
          <a:lstStyle/>
          <a:p>
            <a:r>
              <a:rPr lang="es-MX" sz="2400" b="1" i="1" dirty="0" smtClean="0"/>
              <a:t>Vinculados eficientemente a la red ferroviaria nacional y de Norteamérica, los puertos de México pueden ampliar su capacidad competitiva</a:t>
            </a:r>
            <a:endParaRPr lang="es-MX" sz="2400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42260"/>
              </p:ext>
            </p:extLst>
          </p:nvPr>
        </p:nvGraphicFramePr>
        <p:xfrm>
          <a:off x="1259632" y="1484784"/>
          <a:ext cx="6480720" cy="488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Visio" r:id="rId3" imgW="6990170" imgH="6491591" progId="Visio.Drawing.11">
                  <p:embed/>
                </p:oleObj>
              </mc:Choice>
              <mc:Fallback>
                <p:oleObj name="Visio" r:id="rId3" imgW="6990170" imgH="6491591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84784"/>
                        <a:ext cx="6480720" cy="4886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56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3684" y="1441962"/>
            <a:ext cx="44843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Terminales </a:t>
            </a:r>
            <a:r>
              <a:rPr lang="es-MX" sz="2400" b="1" i="1" dirty="0" smtClean="0"/>
              <a:t>de </a:t>
            </a:r>
            <a:r>
              <a:rPr lang="es-MX" sz="2400" b="1" i="1" dirty="0" err="1" smtClean="0"/>
              <a:t>Graneles</a:t>
            </a:r>
            <a:r>
              <a:rPr lang="es-MX" sz="2400" b="1" i="1" dirty="0" smtClean="0"/>
              <a:t> </a:t>
            </a:r>
            <a:r>
              <a:rPr lang="es-MX" sz="2400" b="1" i="1" dirty="0"/>
              <a:t>Agrícolas con limitaciones de espacio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Terminal </a:t>
            </a:r>
            <a:r>
              <a:rPr lang="es-MX" sz="2400" b="1" i="1" dirty="0"/>
              <a:t>de autos muy limitada </a:t>
            </a:r>
            <a:r>
              <a:rPr lang="es-MX" sz="2400" b="1" i="1" dirty="0" smtClean="0"/>
              <a:t>en su operación ferroviaria.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Terminal </a:t>
            </a:r>
            <a:r>
              <a:rPr lang="es-MX" sz="2400" b="1" i="1" dirty="0"/>
              <a:t>de contenedores con una terminal desarrollada por una empresa privada al interior, con limitaciones de espacio. </a:t>
            </a:r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Patio ferroviario de Veracruz en su límite para la consolidación de trenes unitarios.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2986" y="188640"/>
            <a:ext cx="700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CONECTIVIDAD </a:t>
            </a:r>
            <a:r>
              <a:rPr lang="es-MX" sz="2400" b="1" dirty="0"/>
              <a:t>DE LOS PUERTOS A LA RED </a:t>
            </a:r>
            <a:r>
              <a:rPr lang="es-MX" sz="2400" b="1" dirty="0" smtClean="0"/>
              <a:t>FERROVIARIA (Diagnostico):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0537" y="98029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VERACRUZ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://farm4.staticflickr.com/3072/2438067156_9a55f12170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4264" y="764704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    VERACRUZ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Desarrollo del Viaducto </a:t>
            </a:r>
            <a:r>
              <a:rPr lang="es-MX" sz="2400" b="1" i="1" dirty="0"/>
              <a:t>ferroviario de doble vía a Santa Fe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Proyecto </a:t>
            </a:r>
            <a:r>
              <a:rPr lang="es-MX" sz="2400" b="1" i="1" dirty="0"/>
              <a:t>de terminal ferroviaria de consolidación y clasificación de trenes en la zona de ampliación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Reubicación de terminales en la zona norte?</a:t>
            </a:r>
            <a:endParaRPr lang="es-MX" sz="2400" b="1" i="1" dirty="0"/>
          </a:p>
          <a:p>
            <a:pPr algn="just"/>
            <a:endParaRPr lang="es-MX" sz="2400" b="1" dirty="0" smtClean="0"/>
          </a:p>
          <a:p>
            <a:pPr algn="just"/>
            <a:endParaRPr lang="es-MX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pic>
        <p:nvPicPr>
          <p:cNvPr id="17410" name="Picture 2" descr="http://www.apiver.com/apiver/images/stories/noticias/noticia_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80648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3684" y="1638092"/>
            <a:ext cx="37642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Terminales </a:t>
            </a:r>
            <a:r>
              <a:rPr lang="es-MX" sz="2400" b="1" i="1" dirty="0"/>
              <a:t>de contenedores con limitada capacidad de carga de trenes </a:t>
            </a:r>
            <a:r>
              <a:rPr lang="es-MX" sz="2400" b="1" i="1" dirty="0" smtClean="0"/>
              <a:t>unitarios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Congestionamiento interno por movimientos de </a:t>
            </a:r>
            <a:r>
              <a:rPr lang="es-MX" sz="2400" b="1" i="1" dirty="0" err="1"/>
              <a:t>graneles</a:t>
            </a:r>
            <a:r>
              <a:rPr lang="es-MX" sz="2400" b="1" i="1" dirty="0"/>
              <a:t> minerales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Construcción </a:t>
            </a:r>
            <a:r>
              <a:rPr lang="es-MX" sz="2400" b="1" i="1" dirty="0"/>
              <a:t>del viaducto ferroviario para desalojo de trenes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Patio </a:t>
            </a:r>
            <a:r>
              <a:rPr lang="es-MX" sz="2400" b="1" i="1" dirty="0"/>
              <a:t>de consolidación de trenes?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4" name="Rectángulo 3"/>
          <p:cNvSpPr/>
          <p:nvPr/>
        </p:nvSpPr>
        <p:spPr>
          <a:xfrm>
            <a:off x="302986" y="188640"/>
            <a:ext cx="700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CONECTIVIDAD </a:t>
            </a:r>
            <a:r>
              <a:rPr lang="es-MX" sz="2400" b="1" dirty="0"/>
              <a:t>DE LOS PUERTOS A LA RED </a:t>
            </a:r>
            <a:r>
              <a:rPr lang="es-MX" sz="2400" b="1" dirty="0" smtClean="0"/>
              <a:t>FERROVIARIA</a:t>
            </a:r>
            <a:endParaRPr lang="es-MX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126876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MANZANILLO</a:t>
            </a:r>
            <a:r>
              <a:rPr lang="es-MX" b="1" dirty="0" smtClean="0"/>
              <a:t>:</a:t>
            </a:r>
            <a:endParaRPr lang="es-MX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static.panoramio.com/photos/original/11033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19637"/>
            <a:ext cx="4536504" cy="52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932040" y="1638092"/>
            <a:ext cx="39604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Desarrollo </a:t>
            </a:r>
            <a:r>
              <a:rPr lang="es-MX" sz="2400" b="1" i="1" dirty="0"/>
              <a:t>de la terminal intermodal más grande del sistema portuario con participación federal, estatal de la API y del concesionario ferroviario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Menores limitaciones </a:t>
            </a:r>
            <a:r>
              <a:rPr lang="es-MX" sz="2400" b="1" i="1" dirty="0"/>
              <a:t>para carga y descarga de trenes unitarios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Manejo </a:t>
            </a:r>
            <a:r>
              <a:rPr lang="es-MX" sz="2400" b="1" i="1" dirty="0"/>
              <a:t>adecuado del tráfico de </a:t>
            </a:r>
            <a:r>
              <a:rPr lang="es-MX" sz="2400" b="1" i="1" dirty="0" err="1"/>
              <a:t>graneles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Modelo  de participación a </a:t>
            </a:r>
            <a:r>
              <a:rPr lang="es-MX" sz="2400" b="1" i="1" dirty="0" smtClean="0"/>
              <a:t>seguir.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5076056" y="126876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LÁZARO CÁRDENAS </a:t>
            </a:r>
            <a:r>
              <a:rPr lang="es-MX" sz="2400" dirty="0" smtClean="0"/>
              <a:t>: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transporte.mx/wp-content/uploads/2013/12/lazaro-cardena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4608512" cy="51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39553" y="884436"/>
            <a:ext cx="8228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Terminales de contenedores sin una terminal intermodal </a:t>
            </a:r>
            <a:r>
              <a:rPr lang="es-MX" sz="2400" b="1" i="1" dirty="0" smtClean="0"/>
              <a:t> de FC adecuada </a:t>
            </a:r>
            <a:r>
              <a:rPr lang="es-MX" sz="2400" b="1" i="1" dirty="0"/>
              <a:t>para carga y descarga de contenedores.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Limitaciones internas </a:t>
            </a:r>
            <a:r>
              <a:rPr lang="es-MX" sz="2400" b="1" i="1" dirty="0"/>
              <a:t>por carga de </a:t>
            </a:r>
            <a:r>
              <a:rPr lang="es-MX" sz="2400" b="1" i="1" dirty="0" err="1"/>
              <a:t>graneles</a:t>
            </a:r>
            <a:r>
              <a:rPr lang="es-MX" sz="2400" b="1" i="1" dirty="0"/>
              <a:t> minerales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Carga </a:t>
            </a:r>
            <a:r>
              <a:rPr lang="es-MX" sz="2400" b="1" i="1" dirty="0"/>
              <a:t>adecuada de </a:t>
            </a:r>
            <a:r>
              <a:rPr lang="es-MX" sz="2400" b="1" i="1" dirty="0" err="1"/>
              <a:t>graneles</a:t>
            </a:r>
            <a:r>
              <a:rPr lang="es-MX" sz="2400" b="1" i="1" dirty="0"/>
              <a:t> agrícolas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Aspectos </a:t>
            </a:r>
            <a:r>
              <a:rPr lang="es-MX" sz="2400" b="1" i="1" dirty="0"/>
              <a:t>de intercambio de los dos ferrocarriles que requiere de un acuerdo definitivo de servicio al puerto</a:t>
            </a:r>
            <a:r>
              <a:rPr lang="es-MX" sz="2400" dirty="0" smtClean="0"/>
              <a:t>.</a:t>
            </a: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709515" y="422771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ALTAMIRA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t21.com.mx/sites/default/files/imagecache/nota_completa/altamira_inversio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0" y="3562092"/>
            <a:ext cx="7143750" cy="29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932040" y="857037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GUAYMAS</a:t>
            </a:r>
            <a:r>
              <a:rPr lang="es-MX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Diseño de vialidades adecuado y lógico.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Limitada capacidad para manejo de trenes.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Posibilidad de vinculación con el mercado de Arizona</a:t>
            </a:r>
            <a:r>
              <a:rPr lang="es-MX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algn="just"/>
            <a:r>
              <a:rPr lang="es-MX" sz="2400" b="1" dirty="0" smtClean="0"/>
              <a:t>TOPOLOBAMPO.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Limitado acceso de trenes.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Inició un programa de ampliación de vías que mejorará la capacidad.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Proyectos de manejo de mineral con </a:t>
            </a:r>
            <a:r>
              <a:rPr lang="es-MX" sz="2400" b="1" i="1" dirty="0" smtClean="0"/>
              <a:t>origen </a:t>
            </a:r>
            <a:r>
              <a:rPr lang="es-MX" sz="2400" b="1" i="1" dirty="0" smtClean="0"/>
              <a:t>en EU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5" name="Rectángulo 4"/>
          <p:cNvSpPr/>
          <p:nvPr/>
        </p:nvSpPr>
        <p:spPr>
          <a:xfrm>
            <a:off x="4945732" y="395372"/>
            <a:ext cx="229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EN EL PACIFICO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www.puertodeguaymas.com/marketing_/imagenes/vialidad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mundoportuario.com/wp-content/uploads/2014/03/topolobamp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90066"/>
          </a:xfrm>
        </p:spPr>
        <p:txBody>
          <a:bodyPr>
            <a:normAutofit/>
          </a:bodyPr>
          <a:lstStyle/>
          <a:p>
            <a:r>
              <a:rPr lang="es-MX" sz="2400" dirty="0" smtClean="0"/>
              <a:t>MAZATLAN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4042792" cy="5145435"/>
          </a:xfrm>
        </p:spPr>
        <p:txBody>
          <a:bodyPr>
            <a:normAutofit/>
          </a:bodyPr>
          <a:lstStyle/>
          <a:p>
            <a:r>
              <a:rPr lang="es-MX" sz="2400" b="1" i="1" dirty="0" smtClean="0"/>
              <a:t>Puerto polivalente con manejo de cruceros, carga y contenedores.</a:t>
            </a:r>
          </a:p>
          <a:p>
            <a:r>
              <a:rPr lang="es-MX" sz="2600" b="1" i="1" dirty="0" smtClean="0"/>
              <a:t>Muy limitada </a:t>
            </a:r>
            <a:r>
              <a:rPr lang="es-MX" sz="2600" b="1" i="1" dirty="0" smtClean="0"/>
              <a:t>capacidad de manejo de trenes.</a:t>
            </a:r>
          </a:p>
          <a:p>
            <a:r>
              <a:rPr lang="es-MX" sz="2600" b="1" i="1" dirty="0" smtClean="0"/>
              <a:t>En materia de contenedores, la posibilidad de conexión del puerto esta dada por el corredor Durango - Matamoros</a:t>
            </a:r>
            <a:endParaRPr lang="es-MX" sz="2600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58" name="Picture 2" descr="http://t21.com.mx/sites/default/files/imagecache/nota_completa/Mazatl%C3%A1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72" y="692696"/>
            <a:ext cx="43204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itsinaloa.gob.mx/images/corredor_turistico_no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73" y="3429000"/>
            <a:ext cx="43301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7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12520" y="777768"/>
            <a:ext cx="3744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i="1" dirty="0" smtClean="0"/>
              <a:t>SALINA CRUZ.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Limitaciones de carga de contendores en la actual terminal.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Invasión de vías y difícil acceso al puerto.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 smtClean="0"/>
          </a:p>
          <a:p>
            <a:pPr algn="just"/>
            <a:r>
              <a:rPr lang="es-MX" sz="2400" b="1" i="1" dirty="0" smtClean="0"/>
              <a:t>PUERTO CHIAPAS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Vías internas limitadas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b="1" i="1" dirty="0" smtClean="0"/>
              <a:t>Condiciones de servicio ferroviario </a:t>
            </a:r>
            <a:r>
              <a:rPr lang="es-MX" sz="2400" b="1" i="1" dirty="0" smtClean="0"/>
              <a:t>muy restringidas.</a:t>
            </a:r>
            <a:endParaRPr lang="es-MX" sz="2400" b="1" i="1" dirty="0" smtClean="0"/>
          </a:p>
          <a:p>
            <a:pPr algn="just"/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pic>
        <p:nvPicPr>
          <p:cNvPr id="18434" name="Picture 2" descr="http://media-cache-ak0.pinimg.com/736x/2e/70/eb/2e70eb4eadce5d2d011571d5faf9d8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6085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icosochiapas.gob.mx/wp-content/uploads/2012/12/Puerto-Chiap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60851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620688"/>
            <a:ext cx="3456384" cy="360040"/>
          </a:xfrm>
        </p:spPr>
        <p:txBody>
          <a:bodyPr>
            <a:noAutofit/>
          </a:bodyPr>
          <a:lstStyle/>
          <a:p>
            <a:r>
              <a:rPr lang="es-MX" sz="2400" i="1" dirty="0">
                <a:latin typeface="Franklin Gothic Medium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br>
              <a:rPr lang="es-MX" sz="2400" i="1" dirty="0">
                <a:latin typeface="Franklin Gothic Medium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3870" y="1268760"/>
            <a:ext cx="4896544" cy="5289451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consideraron las necesidades del ferrocarril ni las de los puertos de manera integrada.</a:t>
            </a:r>
          </a:p>
          <a:p>
            <a:pPr marL="285750" indent="-285750" algn="just"/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</a:t>
            </a: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APIS la función explícita de desarrollar la infraestructura ferroviaria al interior de los recintos</a:t>
            </a:r>
            <a:r>
              <a:rPr lang="es-MX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s-MX" sz="2400" b="1" i="1" dirty="0"/>
              <a:t>La privatización de las operaciones y servicios en los puertos se </a:t>
            </a:r>
            <a:r>
              <a:rPr lang="es-MX" sz="2400" b="1" i="1" dirty="0" smtClean="0"/>
              <a:t> </a:t>
            </a:r>
            <a:r>
              <a:rPr lang="es-MX" sz="2400" b="1" i="1" dirty="0"/>
              <a:t>concentró </a:t>
            </a:r>
            <a:r>
              <a:rPr lang="es-MX" sz="2400" b="1" i="1" dirty="0" smtClean="0"/>
              <a:t>en la </a:t>
            </a:r>
            <a:r>
              <a:rPr lang="es-MX" sz="2400" b="1" i="1" dirty="0"/>
              <a:t>recepción, carga, descarga y despacho de </a:t>
            </a:r>
            <a:r>
              <a:rPr lang="es-MX" sz="2400" b="1" i="1" dirty="0" smtClean="0"/>
              <a:t>buques.</a:t>
            </a:r>
            <a:endParaRPr lang="es-MX" sz="2400" b="1" i="1" dirty="0"/>
          </a:p>
          <a:p>
            <a:pPr marL="285750" indent="-285750" algn="just"/>
            <a:endParaRPr lang="es-MX" sz="24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://www.cpampa.com/web/cpa/wp-content/uploads/Puertos-mexic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5" y="1844824"/>
            <a:ext cx="3619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860032" y="858644"/>
            <a:ext cx="40123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i="1" dirty="0" smtClean="0">
                <a:latin typeface="Franklin Gothic Medium" pitchFamily="34" charset="0"/>
              </a:rPr>
              <a:t>TAMPICO: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i="1" dirty="0" smtClean="0">
                <a:latin typeface="Franklin Gothic Medium" pitchFamily="34" charset="0"/>
              </a:rPr>
              <a:t>Operación ferroviaria interna adecuada al tráfico.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i="1" dirty="0" smtClean="0">
                <a:latin typeface="Franklin Gothic Medium" pitchFamily="34" charset="0"/>
              </a:rPr>
              <a:t>Acceso ferroviario aceptable.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i="1" dirty="0" smtClean="0">
                <a:latin typeface="Franklin Gothic Medium" pitchFamily="34" charset="0"/>
              </a:rPr>
              <a:t>Sin condiciones para crecer</a:t>
            </a:r>
            <a:endParaRPr lang="es-MX" sz="2000" b="1" i="1" dirty="0">
              <a:latin typeface="Franklin Gothic Medium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000" b="1" i="1" dirty="0" smtClean="0">
              <a:latin typeface="Franklin Gothic Medium" pitchFamily="34" charset="0"/>
            </a:endParaRPr>
          </a:p>
          <a:p>
            <a:pPr algn="just"/>
            <a:r>
              <a:rPr lang="es-MX" sz="2000" b="1" i="1" dirty="0" smtClean="0">
                <a:latin typeface="Franklin Gothic Medium" pitchFamily="34" charset="0"/>
              </a:rPr>
              <a:t>PROGRESO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i="1" dirty="0" smtClean="0">
                <a:latin typeface="Franklin Gothic Medium" pitchFamily="34" charset="0"/>
              </a:rPr>
              <a:t>No hay condiciones de acceso ferroviario a la terminal remota.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000" b="1" i="1" dirty="0" smtClean="0">
                <a:latin typeface="Franklin Gothic Medium" pitchFamily="34" charset="0"/>
              </a:rPr>
              <a:t>Se trabaja en una terminal intermodal en tierra firme para crear la conectividad para intermodal</a:t>
            </a:r>
            <a:r>
              <a:rPr lang="es-MX" sz="2400" b="1" i="1" dirty="0" smtClean="0"/>
              <a:t>.</a:t>
            </a:r>
          </a:p>
          <a:p>
            <a:pPr algn="just"/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5136855" y="332656"/>
            <a:ext cx="197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i="1" dirty="0" smtClean="0">
                <a:latin typeface="Franklin Gothic Medium" pitchFamily="34" charset="0"/>
              </a:rPr>
              <a:t>EN EL GOLFO</a:t>
            </a:r>
            <a:r>
              <a:rPr lang="es-MX" dirty="0" smtClean="0"/>
              <a:t>: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adntamaulipas.com/wp-content/uploads/2014/04/Promocion_Tampico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697"/>
            <a:ext cx="4464497" cy="2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puertosyucatan.com/files/347_13458498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076056" y="764704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i="1" dirty="0" smtClean="0"/>
              <a:t>COATZACOALCOS.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Patio de </a:t>
            </a:r>
            <a:r>
              <a:rPr lang="es-MX" sz="2400" b="1" i="1" dirty="0" smtClean="0"/>
              <a:t>integración </a:t>
            </a:r>
            <a:r>
              <a:rPr lang="es-MX" sz="2400" b="1" i="1" dirty="0" smtClean="0"/>
              <a:t>y clasificación adecuado y con buen </a:t>
            </a:r>
            <a:r>
              <a:rPr lang="es-MX" sz="2400" b="1" i="1" dirty="0" smtClean="0"/>
              <a:t>mantenimiento.</a:t>
            </a:r>
            <a:endParaRPr lang="es-MX" sz="24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Capacidad para recibir tráfico ferroviario </a:t>
            </a:r>
            <a:r>
              <a:rPr lang="es-MX" sz="2400" b="1" i="1" dirty="0" smtClean="0"/>
              <a:t>creciente.</a:t>
            </a:r>
            <a:endParaRPr lang="es-MX" sz="24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Puerto seleccionado para la operación de </a:t>
            </a:r>
            <a:r>
              <a:rPr lang="es-MX" sz="2400" b="1" i="1" dirty="0" err="1" smtClean="0"/>
              <a:t>ferrobarcazas</a:t>
            </a:r>
            <a:r>
              <a:rPr lang="es-MX" sz="2400" b="1" i="1" dirty="0" smtClean="0"/>
              <a:t> que extiende el movimiento a las costas de </a:t>
            </a:r>
            <a:r>
              <a:rPr lang="es-MX" sz="2400" b="1" i="1" dirty="0" smtClean="0"/>
              <a:t>EU.</a:t>
            </a:r>
            <a:endParaRPr lang="es-MX" sz="24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b="1" i="1" dirty="0" smtClean="0"/>
              <a:t>Tráfico Coatzacoalcos – </a:t>
            </a:r>
            <a:r>
              <a:rPr lang="es-MX" sz="2400" b="1" i="1" dirty="0" err="1" smtClean="0"/>
              <a:t>Mobil</a:t>
            </a:r>
            <a:r>
              <a:rPr lang="es-MX" sz="2400" b="1" i="1" dirty="0" smtClean="0"/>
              <a:t>, Alabama muy exitoso.</a:t>
            </a:r>
            <a:endParaRPr lang="es-MX" sz="2400" b="1" i="1" dirty="0"/>
          </a:p>
        </p:txBody>
      </p:sp>
      <p:sp>
        <p:nvSpPr>
          <p:cNvPr id="2" name="AutoShape 2" descr="http://esacademic.com/pictures/eswiki/69/Extenc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14" name="Picture 2" descr="http://esacademic.com/pictures/eswiki/69/Exten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4664"/>
            <a:ext cx="47077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3684" y="1988840"/>
            <a:ext cx="42683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i="1" dirty="0"/>
              <a:t>Terminales de integración de trenes </a:t>
            </a:r>
            <a:r>
              <a:rPr lang="es-MX" sz="2400" b="1" i="1" dirty="0" smtClean="0"/>
              <a:t>unitarios.</a:t>
            </a:r>
            <a:endParaRPr lang="es-MX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Áreas </a:t>
            </a:r>
            <a:r>
              <a:rPr lang="es-MX" sz="2400" b="1" i="1" dirty="0"/>
              <a:t>de carga y descarga de trenes a pie de las terminales e instalaciones especializadas</a:t>
            </a:r>
            <a:r>
              <a:rPr lang="es-MX" sz="2400" b="1" i="1" dirty="0" smtClean="0"/>
              <a:t>.</a:t>
            </a:r>
            <a:endParaRPr lang="es-MX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Patios </a:t>
            </a:r>
            <a:r>
              <a:rPr lang="es-MX" sz="2400" b="1" i="1" dirty="0"/>
              <a:t>de clasificación y </a:t>
            </a:r>
            <a:r>
              <a:rPr lang="es-MX" sz="2400" b="1" i="1" dirty="0" err="1"/>
              <a:t>switcheo</a:t>
            </a:r>
            <a:r>
              <a:rPr lang="es-MX" sz="2400" b="1" i="1" dirty="0"/>
              <a:t> de trenes y para servicio al interior del puerto</a:t>
            </a:r>
            <a:r>
              <a:rPr lang="es-MX" sz="2400" b="1" dirty="0"/>
              <a:t>.</a:t>
            </a:r>
          </a:p>
          <a:p>
            <a:pPr algn="just"/>
            <a:endParaRPr lang="es-MX" sz="2400" b="1" dirty="0" smtClean="0"/>
          </a:p>
          <a:p>
            <a:pPr algn="just"/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539552" y="548680"/>
            <a:ext cx="8352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1" dirty="0" smtClean="0"/>
              <a:t>En </a:t>
            </a:r>
            <a:r>
              <a:rPr lang="es-MX" sz="2400" b="1" i="1" dirty="0"/>
              <a:t>general Para una adecuada conectividad de los puertos al sistema ferroviario se requiere </a:t>
            </a:r>
            <a:r>
              <a:rPr lang="es-MX" sz="2000" b="1" i="1" dirty="0" smtClean="0"/>
              <a:t>:</a:t>
            </a:r>
            <a:endParaRPr lang="es-MX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farm4.staticflickr.com/3036/2606301704_c567c47a3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789040"/>
            <a:ext cx="46085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hotos.wikimapia.org/p/00/01/92/04/1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379676"/>
            <a:ext cx="4608514" cy="24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81972" y="980728"/>
            <a:ext cx="44545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Coordinación con autoridades, en especial con Aduanas, para realizar inspecciones y despachos de trenes adecuados a la operación ferroviaria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Incrementar </a:t>
            </a:r>
            <a:r>
              <a:rPr lang="es-MX" sz="2400" b="1" i="1" dirty="0"/>
              <a:t>el uso de tránsitos para el despacho de mercancía de trenes unitarios en destino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Inclusión </a:t>
            </a:r>
            <a:r>
              <a:rPr lang="es-MX" sz="2400" b="1" i="1" dirty="0"/>
              <a:t>de un plan de desarrollo de </a:t>
            </a:r>
            <a:r>
              <a:rPr lang="es-MX" sz="2400" b="1" i="1" dirty="0" smtClean="0"/>
              <a:t>infra estructura </a:t>
            </a:r>
            <a:r>
              <a:rPr lang="es-MX" sz="2400" b="1" i="1" dirty="0"/>
              <a:t>ferroviaria en los planes maestros de desarrollo de los puertos</a:t>
            </a:r>
            <a:r>
              <a:rPr lang="es-MX" sz="2400" b="1" i="1" dirty="0" smtClean="0"/>
              <a:t>.</a:t>
            </a:r>
            <a:endParaRPr lang="es-MX" sz="1600" i="1" dirty="0"/>
          </a:p>
        </p:txBody>
      </p:sp>
      <p:pic>
        <p:nvPicPr>
          <p:cNvPr id="14338" name="Picture 2" descr="http://zepelin.net/wp-content/uploads/2010/09/foto-aerea-puerto-valencia-contened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30452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piver.com/apiver/images/stories/noticias/noticia_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3304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3684" y="1412776"/>
            <a:ext cx="42683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i="1" dirty="0" smtClean="0"/>
              <a:t>Para colaborar, los ferrocarriles pueden ofrecer:</a:t>
            </a: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Acuerdos </a:t>
            </a:r>
            <a:r>
              <a:rPr lang="es-MX" sz="2400" b="1" i="1" dirty="0"/>
              <a:t>definitivos  de intercambio para el servicio de los puertos donde participan dos ferrocarriles (Altamira y Veracruz). </a:t>
            </a:r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Diseño </a:t>
            </a:r>
            <a:r>
              <a:rPr lang="es-MX" sz="2400" b="1" i="1" dirty="0"/>
              <a:t>de infraestructura de servicio ferroviario en coordinación con las APIS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Esquemas </a:t>
            </a:r>
            <a:r>
              <a:rPr lang="es-MX" sz="2400" b="1" i="1" dirty="0"/>
              <a:t>de servicio ferroviario por áreas dentro del puerto</a:t>
            </a:r>
            <a:r>
              <a:rPr lang="es-MX" sz="2400" b="1" i="1" dirty="0" smtClean="0"/>
              <a:t>.</a:t>
            </a:r>
            <a:endParaRPr lang="es-MX" sz="1600" i="1" dirty="0"/>
          </a:p>
        </p:txBody>
      </p:sp>
      <p:sp>
        <p:nvSpPr>
          <p:cNvPr id="5" name="Rectángulo 4"/>
          <p:cNvSpPr/>
          <p:nvPr/>
        </p:nvSpPr>
        <p:spPr>
          <a:xfrm>
            <a:off x="467544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i="1" dirty="0"/>
              <a:t>La clave es el esquema tripartita de participación:</a:t>
            </a:r>
          </a:p>
          <a:p>
            <a:pPr algn="just"/>
            <a:r>
              <a:rPr lang="es-MX" sz="2400" b="1" i="1" dirty="0"/>
              <a:t>API, Gobiernos Federal y Estatal, </a:t>
            </a:r>
            <a:r>
              <a:rPr lang="es-MX" sz="2400" b="1" i="1" dirty="0" smtClean="0"/>
              <a:t>concesionarios</a:t>
            </a:r>
            <a:r>
              <a:rPr lang="es-MX" sz="2400" i="1" dirty="0" smtClean="0"/>
              <a:t>. </a:t>
            </a:r>
            <a:endParaRPr lang="es-MX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itisa.com.mx/wp-content/uploads/2013/11/slide0029_image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04456" cy="47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624164" y="1350288"/>
            <a:ext cx="4268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Definición del equipo programado por tipo de carga para el servicio del puerto</a:t>
            </a:r>
            <a:r>
              <a:rPr lang="es-MX" sz="2400" b="1" i="1" dirty="0" smtClean="0"/>
              <a:t>.</a:t>
            </a:r>
          </a:p>
          <a:p>
            <a:pPr algn="just"/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Participación </a:t>
            </a:r>
            <a:r>
              <a:rPr lang="es-MX" sz="2400" b="1" i="1" dirty="0"/>
              <a:t>permanente en los comités de operación portuaria y en los Consejos Consultivos de las </a:t>
            </a:r>
            <a:r>
              <a:rPr lang="es-MX" sz="2400" b="1" i="1" dirty="0" err="1"/>
              <a:t>APIs</a:t>
            </a:r>
            <a:r>
              <a:rPr lang="es-MX" sz="2400" b="1" i="1" dirty="0"/>
              <a:t>  para la solución de problemas y </a:t>
            </a:r>
            <a:r>
              <a:rPr lang="es-MX" sz="2400" b="1" i="1" dirty="0" smtClean="0"/>
              <a:t>manejo de las limitaciones</a:t>
            </a:r>
            <a:r>
              <a:rPr lang="es-MX" sz="2400" b="1" i="1" dirty="0" smtClean="0"/>
              <a:t>.</a:t>
            </a:r>
            <a:endParaRPr lang="es-MX" sz="1600" i="1" dirty="0"/>
          </a:p>
        </p:txBody>
      </p:sp>
      <p:pic>
        <p:nvPicPr>
          <p:cNvPr id="16386" name="Picture 2" descr="http://1.bp.blogspot.com/__UIs6-gaeYw/SJoMqnpyXoI/AAAAAAAAKTY/TZZnGIQgkG0/s400/terminalintermodalg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4.bp.blogspot.com/__UIs6-gaeYw/Sur8tc7KWXI/AAAAAAAAXmo/Ke1aEmhyTQs/s400/Manzanillopuerto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879651" cy="27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40668" y="908720"/>
            <a:ext cx="7940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i="1" dirty="0"/>
              <a:t>LA CONECTIVIDAD DE LOS PUERTOS AL SISTEMA FERROVIARIO AMPLIA SU AREA DE INFLUENCIA Y LOS CONVIERTE EN UN ESLABON DINAMICO DE COMPETITIVIDAD EN LA REGION DEL TLCAN</a:t>
            </a:r>
            <a:r>
              <a:rPr lang="es-MX" sz="2000" b="1" i="1" dirty="0" smtClean="0"/>
              <a:t>.</a:t>
            </a:r>
            <a:endParaRPr lang="es-MX" sz="2000" b="1" i="1" dirty="0"/>
          </a:p>
        </p:txBody>
      </p:sp>
      <p:sp>
        <p:nvSpPr>
          <p:cNvPr id="5" name="Rectángulo 4"/>
          <p:cNvSpPr/>
          <p:nvPr/>
        </p:nvSpPr>
        <p:spPr>
          <a:xfrm>
            <a:off x="3822733" y="404664"/>
            <a:ext cx="149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CONCLUSION: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844824"/>
            <a:ext cx="66690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9553" y="1264324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Se </a:t>
            </a:r>
            <a:r>
              <a:rPr lang="es-MX" sz="2400" b="1" i="1" dirty="0"/>
              <a:t>han logrado estándares de productividad iguales o superiores a </a:t>
            </a:r>
            <a:r>
              <a:rPr lang="es-MX" sz="2400" b="1" i="1" dirty="0" smtClean="0"/>
              <a:t>los puertos </a:t>
            </a:r>
            <a:r>
              <a:rPr lang="es-MX" sz="2400" b="1" i="1" dirty="0"/>
              <a:t>internacionales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Se desarrollaron terminales especializadas por tipo de carga, con alta productividad </a:t>
            </a:r>
            <a:r>
              <a:rPr lang="es-MX" sz="2400" b="1" i="1" dirty="0" smtClean="0"/>
              <a:t>operativa.</a:t>
            </a:r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Se ampliaron las zonas de acceso por autotransporte y de despacho aduanal;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3569" y="710326"/>
            <a:ext cx="4392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EN MATERIA DE PUERTOS</a:t>
            </a:r>
            <a:r>
              <a:rPr lang="es-MX" dirty="0"/>
              <a:t>: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logistics.gatech.pa/bundles/images/seaports/mit/MIT%20Aerial%2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71990"/>
            <a:ext cx="4032449" cy="49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</p:spPr>
        <p:txBody>
          <a:bodyPr>
            <a:normAutofit/>
          </a:bodyPr>
          <a:lstStyle/>
          <a:p>
            <a:r>
              <a:rPr lang="es-MX" sz="2400" b="1" dirty="0"/>
              <a:t>EN MATERIA DE PUERTOS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b="1" dirty="0" smtClean="0"/>
              <a:t>… </a:t>
            </a:r>
            <a:r>
              <a:rPr lang="es-MX" sz="2400" b="1" i="1" dirty="0" smtClean="0"/>
              <a:t>sin </a:t>
            </a:r>
            <a:r>
              <a:rPr lang="es-MX" sz="2400" b="1" i="1" dirty="0"/>
              <a:t>embargo</a:t>
            </a:r>
            <a:r>
              <a:rPr lang="es-MX" sz="2400" b="1" i="1" dirty="0" smtClean="0"/>
              <a:t>,</a:t>
            </a:r>
            <a:endParaRPr lang="es-MX" sz="2400" b="1" i="1" dirty="0"/>
          </a:p>
          <a:p>
            <a:pPr marL="285750" indent="-285750" algn="just"/>
            <a:r>
              <a:rPr lang="es-MX" sz="2400" b="1" i="1" dirty="0"/>
              <a:t>Actualmente el principal aspecto a resolver en la mayoría de los puertos de </a:t>
            </a:r>
            <a:r>
              <a:rPr lang="es-MX" sz="2400" b="1" i="1" dirty="0" smtClean="0"/>
              <a:t>México, </a:t>
            </a:r>
            <a:r>
              <a:rPr lang="es-MX" sz="2400" b="1" i="1" dirty="0"/>
              <a:t>es el ágil desalojo de las cargas.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9ED7-CE6D-4A2E-927A-7F12A093092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://www.mexicoxport.com/mx-content/noticias/2012/12/img_alt_ap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4168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1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635896" y="1268761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El modelo de privatización ferroviaria impuso algunas limitaciones al desempeño del ferrocarril en los puertos:</a:t>
            </a:r>
          </a:p>
          <a:p>
            <a:pPr algn="just"/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Asignó </a:t>
            </a:r>
            <a:r>
              <a:rPr lang="es-MX" sz="2400" b="1" i="1" dirty="0"/>
              <a:t>funciones y responsabilidades a las empresas ferroviarias en el ámbito exclusivo de sus concesiones.</a:t>
            </a:r>
          </a:p>
          <a:p>
            <a:pPr algn="just"/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Los </a:t>
            </a:r>
            <a:r>
              <a:rPr lang="es-MX" sz="2400" b="1" i="1" dirty="0"/>
              <a:t>puertos (o recintos portuarios) no forman parte de las concesiones ferroviarias, al encontrarse dentro de las concesiones de las APIS</a:t>
            </a:r>
            <a:r>
              <a:rPr lang="es-MX" sz="2400" b="1" dirty="0" smtClean="0"/>
              <a:t>.</a:t>
            </a:r>
            <a:endParaRPr lang="es-MX" sz="2400" b="1" dirty="0"/>
          </a:p>
        </p:txBody>
      </p:sp>
      <p:sp>
        <p:nvSpPr>
          <p:cNvPr id="8" name="Rectángulo 7"/>
          <p:cNvSpPr/>
          <p:nvPr/>
        </p:nvSpPr>
        <p:spPr>
          <a:xfrm>
            <a:off x="971600" y="668595"/>
            <a:ext cx="780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EN MATERIA </a:t>
            </a:r>
            <a:r>
              <a:rPr lang="es-MX" sz="2400" b="1" dirty="0" smtClean="0"/>
              <a:t>DE FERROCARRILES</a:t>
            </a:r>
            <a:r>
              <a:rPr lang="es-MX" b="1" dirty="0" smtClean="0"/>
              <a:t>:</a:t>
            </a:r>
            <a:endParaRPr lang="es-MX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cnnexpansion.com/media/2009/07/01/ferrocarriles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6" y="1844824"/>
            <a:ext cx="31242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9552" y="260648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Se creó un vacío respecto de la responsabilidad de diseñar, crecer, mejorar y adecuar dichas vías hacia una operación ferroviaria eficiente en los puertos</a:t>
            </a:r>
            <a:r>
              <a:rPr lang="es-MX" sz="2400" b="1" i="1" dirty="0" smtClean="0"/>
              <a:t>.</a:t>
            </a:r>
            <a:endParaRPr lang="es-MX" sz="24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El </a:t>
            </a:r>
            <a:r>
              <a:rPr lang="es-MX" sz="2400" b="1" i="1" dirty="0"/>
              <a:t>resultado de esta situación ha sido una insuficiente conectividad de los puertos a la red ferroviaria.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Hasta </a:t>
            </a:r>
            <a:r>
              <a:rPr lang="es-MX" sz="2400" b="1" i="1" dirty="0"/>
              <a:t>hace pocos años ha iniciado a desarrollarse la conectividad entre puertos y ferrocarriles</a:t>
            </a:r>
            <a:r>
              <a:rPr lang="es-MX" sz="2400" b="1" i="1" dirty="0" smtClean="0"/>
              <a:t>.</a:t>
            </a:r>
            <a:endParaRPr lang="es-MX" sz="2400" i="1" dirty="0"/>
          </a:p>
        </p:txBody>
      </p:sp>
      <p:pic>
        <p:nvPicPr>
          <p:cNvPr id="6148" name="Picture 4" descr="http://t21.com.mx/sites/default/files/imagecache/nota_completa/veracruz_actual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6968"/>
            <a:ext cx="7560840" cy="28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3684" y="1268760"/>
            <a:ext cx="84447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/>
              <a:t>La participación de los ferrocarriles en el desalojo de cargas de los puertos puede ampliar su zona de influencia para ubicarlos en un contexto global, al vincularlos a la región del </a:t>
            </a:r>
            <a:r>
              <a:rPr lang="es-MX" sz="2400" b="1" i="1" dirty="0" smtClean="0"/>
              <a:t>TLCAN</a:t>
            </a:r>
            <a:r>
              <a:rPr lang="es-MX" sz="2400" b="1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i="1" dirty="0" smtClean="0"/>
              <a:t>Una adecuada conexión ferroviaria puede hacerlos m</a:t>
            </a:r>
            <a:r>
              <a:rPr lang="es-MX" sz="2400" b="1" i="1" dirty="0" smtClean="0"/>
              <a:t>ás </a:t>
            </a:r>
            <a:r>
              <a:rPr lang="es-MX" sz="2400" b="1" i="1" dirty="0"/>
              <a:t>competitivos en la distribución de productos hacia y desde </a:t>
            </a:r>
            <a:r>
              <a:rPr lang="es-MX" sz="2400" b="1" i="1" dirty="0" smtClean="0"/>
              <a:t>EU </a:t>
            </a:r>
            <a:r>
              <a:rPr lang="es-MX" sz="2400" b="1" i="1" dirty="0"/>
              <a:t>y por supuesto, a nivel </a:t>
            </a:r>
            <a:r>
              <a:rPr lang="es-MX" sz="2400" b="1" i="1" dirty="0" smtClean="0"/>
              <a:t>nacional.</a:t>
            </a:r>
          </a:p>
          <a:p>
            <a:pPr algn="just"/>
            <a:endParaRPr lang="es-MX" sz="2400" b="1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8" name="Rectángulo 7"/>
          <p:cNvSpPr/>
          <p:nvPr/>
        </p:nvSpPr>
        <p:spPr>
          <a:xfrm>
            <a:off x="2666846" y="640923"/>
            <a:ext cx="3718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/>
              <a:t>PLANTEAMIENTO CENTRAL</a:t>
            </a:r>
            <a:r>
              <a:rPr lang="es-MX" sz="2400" b="1" dirty="0" smtClean="0"/>
              <a:t>: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transporte.mx/wp-content/uploads/2013/07/trenmanzani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6048672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9668" y="69269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1" dirty="0" smtClean="0"/>
              <a:t>Sin una adecuada conexión ferroviaria las áreas de influencia de los puertos se pueden reducir al ámbito regional</a:t>
            </a:r>
            <a:endParaRPr lang="es-MX" sz="2400" b="1" i="1" dirty="0"/>
          </a:p>
        </p:txBody>
      </p:sp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1812198"/>
              </p:ext>
            </p:extLst>
          </p:nvPr>
        </p:nvGraphicFramePr>
        <p:xfrm>
          <a:off x="1333500" y="1484784"/>
          <a:ext cx="6477000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Imagen de mapa de bits" r:id="rId4" imgW="6477904" imgH="4695238" progId="PBrush">
                  <p:embed/>
                </p:oleObj>
              </mc:Choice>
              <mc:Fallback>
                <p:oleObj name="Imagen de mapa de bits" r:id="rId4" imgW="6477904" imgH="4695238" progId="PBrush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484784"/>
                        <a:ext cx="6477000" cy="469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5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51520" y="64680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i="1" dirty="0" smtClean="0"/>
              <a:t>Algunos puertos pueden tener una influencia nacional importante  por su capacidad de acceso a mercados más ampli</a:t>
            </a:r>
            <a:r>
              <a:rPr lang="es-MX" sz="2400" i="1" dirty="0" smtClean="0"/>
              <a:t>os</a:t>
            </a:r>
            <a:r>
              <a:rPr lang="es-MX" i="1" dirty="0" smtClean="0"/>
              <a:t>.</a:t>
            </a:r>
            <a:endParaRPr lang="es-MX" i="1" dirty="0"/>
          </a:p>
        </p:txBody>
      </p:sp>
      <p:graphicFrame>
        <p:nvGraphicFramePr>
          <p:cNvPr id="2" name="1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388773"/>
              </p:ext>
            </p:extLst>
          </p:nvPr>
        </p:nvGraphicFramePr>
        <p:xfrm>
          <a:off x="1115616" y="1628800"/>
          <a:ext cx="6400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Imagen de mapa de bits" r:id="rId4" imgW="6428571" imgH="4695238" progId="PBrush">
                  <p:embed/>
                </p:oleObj>
              </mc:Choice>
              <mc:Fallback>
                <p:oleObj name="Imagen de mapa de bits" r:id="rId4" imgW="6428571" imgH="4695238" progId="PBrush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28800"/>
                        <a:ext cx="64008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1198</Words>
  <Application>Microsoft Office PowerPoint</Application>
  <PresentationFormat>Presentación en pantalla (4:3)</PresentationFormat>
  <Paragraphs>147</Paragraphs>
  <Slides>26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1_Tema de Office</vt:lpstr>
      <vt:lpstr>Imagen de mapa de bits</vt:lpstr>
      <vt:lpstr>Visio</vt:lpstr>
      <vt:lpstr>CONECTIVIDAD DE LOS PUERTOS A LA RED FERROVIARIA.</vt:lpstr>
      <vt:lpstr>ANTECEDENTES </vt:lpstr>
      <vt:lpstr>Presentación de PowerPoint</vt:lpstr>
      <vt:lpstr>EN MATERIA DE PUERTOS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Vinculados eficientemente a la red ferroviaria nacional y de Norteamérica, los puertos de México pueden ampliar su capacidad competitiva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MAZATLAN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CONECTIVIDAD DE LOS PUERTOS</dc:title>
  <dc:creator>CRISTINA MENDOZA</dc:creator>
  <cp:lastModifiedBy>CRISTINA MENDOZA</cp:lastModifiedBy>
  <cp:revision>39</cp:revision>
  <dcterms:created xsi:type="dcterms:W3CDTF">2015-03-18T15:59:47Z</dcterms:created>
  <dcterms:modified xsi:type="dcterms:W3CDTF">2015-05-22T03:13:41Z</dcterms:modified>
</cp:coreProperties>
</file>