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73" r:id="rId2"/>
    <p:sldId id="281" r:id="rId3"/>
    <p:sldId id="276" r:id="rId4"/>
    <p:sldId id="277" r:id="rId5"/>
    <p:sldId id="278" r:id="rId6"/>
    <p:sldId id="279" r:id="rId7"/>
    <p:sldId id="280" r:id="rId8"/>
  </p:sldIdLst>
  <p:sldSz cx="12192000" cy="6858000"/>
  <p:notesSz cx="6797675" cy="9926638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339966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0" autoAdjust="0"/>
    <p:restoredTop sz="94660"/>
  </p:normalViewPr>
  <p:slideViewPr>
    <p:cSldViewPr snapToGrid="0">
      <p:cViewPr varScale="1">
        <p:scale>
          <a:sx n="75" d="100"/>
          <a:sy n="75" d="100"/>
        </p:scale>
        <p:origin x="16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DDBA0B-74AA-4ADF-AADF-BD3EEAEC7C43}" type="datetimeFigureOut">
              <a:rPr lang="es-MX" smtClean="0"/>
              <a:t>11/11/2016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2FEB51-2452-41A8-9AB5-4EC40419853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6701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827C9-8BD8-4494-AF9A-DA9B4D385F46}" type="datetimeFigureOut">
              <a:rPr lang="es-MX" smtClean="0"/>
              <a:t>11/11/2016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DA4EF-7E2D-493F-A734-51B69ADF1A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22682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827C9-8BD8-4494-AF9A-DA9B4D385F46}" type="datetimeFigureOut">
              <a:rPr lang="es-MX" smtClean="0"/>
              <a:t>11/11/2016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DA4EF-7E2D-493F-A734-51B69ADF1A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78546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827C9-8BD8-4494-AF9A-DA9B4D385F46}" type="datetimeFigureOut">
              <a:rPr lang="es-MX" smtClean="0"/>
              <a:t>11/11/2016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DA4EF-7E2D-493F-A734-51B69ADF1A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51775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827C9-8BD8-4494-AF9A-DA9B4D385F46}" type="datetimeFigureOut">
              <a:rPr lang="es-MX" smtClean="0"/>
              <a:t>11/11/2016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DA4EF-7E2D-493F-A734-51B69ADF1A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56314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827C9-8BD8-4494-AF9A-DA9B4D385F46}" type="datetimeFigureOut">
              <a:rPr lang="es-MX" smtClean="0"/>
              <a:t>11/11/2016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DA4EF-7E2D-493F-A734-51B69ADF1A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13800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827C9-8BD8-4494-AF9A-DA9B4D385F46}" type="datetimeFigureOut">
              <a:rPr lang="es-MX" smtClean="0"/>
              <a:t>11/11/2016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DA4EF-7E2D-493F-A734-51B69ADF1A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7721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827C9-8BD8-4494-AF9A-DA9B4D385F46}" type="datetimeFigureOut">
              <a:rPr lang="es-MX" smtClean="0"/>
              <a:t>11/11/2016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DA4EF-7E2D-493F-A734-51B69ADF1A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05882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827C9-8BD8-4494-AF9A-DA9B4D385F46}" type="datetimeFigureOut">
              <a:rPr lang="es-MX" smtClean="0"/>
              <a:t>11/11/2016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DA4EF-7E2D-493F-A734-51B69ADF1A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32362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827C9-8BD8-4494-AF9A-DA9B4D385F46}" type="datetimeFigureOut">
              <a:rPr lang="es-MX" smtClean="0"/>
              <a:t>11/11/2016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DA4EF-7E2D-493F-A734-51B69ADF1A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74641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827C9-8BD8-4494-AF9A-DA9B4D385F46}" type="datetimeFigureOut">
              <a:rPr lang="es-MX" smtClean="0"/>
              <a:t>11/11/2016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DA4EF-7E2D-493F-A734-51B69ADF1A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6875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827C9-8BD8-4494-AF9A-DA9B4D385F46}" type="datetimeFigureOut">
              <a:rPr lang="es-MX" smtClean="0"/>
              <a:t>11/11/2016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DA4EF-7E2D-493F-A734-51B69ADF1A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4015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827C9-8BD8-4494-AF9A-DA9B4D385F46}" type="datetimeFigureOut">
              <a:rPr lang="es-MX" smtClean="0"/>
              <a:t>11/11/2016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DA4EF-7E2D-493F-A734-51B69ADF1A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49664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0.jpeg"/><Relationship Id="rId7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8259898" y="-24915"/>
            <a:ext cx="3932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solidFill>
                  <a:srgbClr val="008000"/>
                </a:solidFill>
                <a:latin typeface="Arial Rounded MT Bold" panose="020F0704030504030204" pitchFamily="34" charset="0"/>
                <a:cs typeface="Mongolian Baiti" panose="03000500000000000000" pitchFamily="66" charset="0"/>
              </a:rPr>
              <a:t>Proyecto Aeropuerto</a:t>
            </a:r>
            <a:endParaRPr lang="es-MX" sz="2800" b="1" dirty="0">
              <a:solidFill>
                <a:srgbClr val="008000"/>
              </a:solidFill>
              <a:latin typeface="Arial Rounded MT Bold" panose="020F0704030504030204" pitchFamily="34" charset="0"/>
              <a:cs typeface="Mongolian Baiti" panose="03000500000000000000" pitchFamily="66" charset="0"/>
            </a:endParaRPr>
          </a:p>
        </p:txBody>
      </p:sp>
      <p:pic>
        <p:nvPicPr>
          <p:cNvPr id="4" name="146 Imagen" descr="LOGO PN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476972" cy="473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316" y="0"/>
            <a:ext cx="1220298" cy="533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4" y="533451"/>
            <a:ext cx="12194653" cy="632454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963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829600" y="10231"/>
            <a:ext cx="7362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solidFill>
                  <a:srgbClr val="008000"/>
                </a:solidFill>
                <a:latin typeface="Arial Rounded MT Bold" panose="020F0704030504030204" pitchFamily="34" charset="0"/>
                <a:cs typeface="Mongolian Baiti" panose="03000500000000000000" pitchFamily="66" charset="0"/>
              </a:rPr>
              <a:t>Proyecto Aeropuerto: Geo referenciación</a:t>
            </a:r>
            <a:endParaRPr lang="es-MX" sz="2800" b="1" dirty="0">
              <a:solidFill>
                <a:srgbClr val="008000"/>
              </a:solidFill>
              <a:latin typeface="Arial Rounded MT Bold" panose="020F0704030504030204" pitchFamily="34" charset="0"/>
              <a:cs typeface="Mongolian Baiti" panose="03000500000000000000" pitchFamily="66" charset="0"/>
            </a:endParaRPr>
          </a:p>
        </p:txBody>
      </p:sp>
      <p:pic>
        <p:nvPicPr>
          <p:cNvPr id="4" name="146 Imagen" descr="LOGO PN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476972" cy="473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alex_montiel\Desktop\Presentacion Erich WINDOWS\fotos\Aeropuerto\Croqui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98" y="533451"/>
            <a:ext cx="11620077" cy="632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316" y="0"/>
            <a:ext cx="1220298" cy="533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785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6544620" y="755"/>
            <a:ext cx="56473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>
                <a:solidFill>
                  <a:srgbClr val="008000"/>
                </a:solidFill>
                <a:latin typeface="Arial Rounded MT Bold" panose="020F0704030504030204" pitchFamily="34" charset="0"/>
                <a:cs typeface="Mongolian Baiti" panose="03000500000000000000" pitchFamily="66" charset="0"/>
              </a:rPr>
              <a:t>Proyecto Aeropuerto: </a:t>
            </a:r>
            <a:r>
              <a:rPr lang="es-MX" sz="2800" b="1" dirty="0" smtClean="0">
                <a:solidFill>
                  <a:srgbClr val="008000"/>
                </a:solidFill>
                <a:latin typeface="Arial Rounded MT Bold" panose="020F0704030504030204" pitchFamily="34" charset="0"/>
                <a:cs typeface="Mongolian Baiti" panose="03000500000000000000" pitchFamily="66" charset="0"/>
              </a:rPr>
              <a:t>Conexión</a:t>
            </a:r>
            <a:endParaRPr lang="es-MX" sz="2800" b="1" dirty="0">
              <a:solidFill>
                <a:srgbClr val="008000"/>
              </a:solidFill>
              <a:latin typeface="Arial Rounded MT Bold" panose="020F0704030504030204" pitchFamily="34" charset="0"/>
              <a:cs typeface="Mongolian Baiti" panose="03000500000000000000" pitchFamily="66" charset="0"/>
            </a:endParaRPr>
          </a:p>
        </p:txBody>
      </p:sp>
      <p:pic>
        <p:nvPicPr>
          <p:cNvPr id="4" name="146 Imagen" descr="LOGO PN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476972" cy="473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375" y="533451"/>
            <a:ext cx="11525250" cy="632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4"/>
          <p:cNvSpPr/>
          <p:nvPr/>
        </p:nvSpPr>
        <p:spPr>
          <a:xfrm>
            <a:off x="333375" y="533449"/>
            <a:ext cx="4714504" cy="3076526"/>
          </a:xfrm>
          <a:prstGeom prst="rect">
            <a:avLst/>
          </a:prstGeom>
          <a:solidFill>
            <a:schemeClr val="accent6">
              <a:lumMod val="40000"/>
              <a:lumOff val="6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b="1" dirty="0" smtClean="0">
                <a:solidFill>
                  <a:schemeClr val="tx1"/>
                </a:solidFill>
              </a:rPr>
              <a:t>Principales características:</a:t>
            </a:r>
          </a:p>
          <a:p>
            <a:r>
              <a:rPr lang="es-MX" dirty="0" smtClean="0">
                <a:solidFill>
                  <a:schemeClr val="tx1"/>
                </a:solidFill>
              </a:rPr>
              <a:t>9 </a:t>
            </a:r>
            <a:r>
              <a:rPr lang="es-MX" dirty="0">
                <a:solidFill>
                  <a:schemeClr val="tx1"/>
                </a:solidFill>
              </a:rPr>
              <a:t>kilómetros de vía ramal.</a:t>
            </a:r>
          </a:p>
          <a:p>
            <a:r>
              <a:rPr lang="es-MX" dirty="0">
                <a:solidFill>
                  <a:schemeClr val="tx1"/>
                </a:solidFill>
              </a:rPr>
              <a:t>7 kilómetros paralelos a la autopista </a:t>
            </a:r>
            <a:endParaRPr lang="es-MX" dirty="0" smtClean="0">
              <a:solidFill>
                <a:schemeClr val="tx1"/>
              </a:solidFill>
            </a:endParaRPr>
          </a:p>
          <a:p>
            <a:r>
              <a:rPr lang="es-MX" dirty="0" smtClean="0">
                <a:solidFill>
                  <a:schemeClr val="tx1"/>
                </a:solidFill>
              </a:rPr>
              <a:t>pirámides- </a:t>
            </a:r>
            <a:r>
              <a:rPr lang="es-MX" dirty="0">
                <a:solidFill>
                  <a:schemeClr val="tx1"/>
                </a:solidFill>
              </a:rPr>
              <a:t>Ecatepec.</a:t>
            </a:r>
          </a:p>
          <a:p>
            <a:r>
              <a:rPr lang="es-MX" dirty="0">
                <a:solidFill>
                  <a:schemeClr val="tx1"/>
                </a:solidFill>
              </a:rPr>
              <a:t>1 cruce con la carretera Lechería - Texcoco.</a:t>
            </a:r>
          </a:p>
          <a:p>
            <a:r>
              <a:rPr lang="es-MX" dirty="0">
                <a:solidFill>
                  <a:schemeClr val="tx1"/>
                </a:solidFill>
              </a:rPr>
              <a:t>1 cruce con el canal San Juan Teotihuacán.</a:t>
            </a:r>
          </a:p>
          <a:p>
            <a:r>
              <a:rPr lang="es-MX" dirty="0">
                <a:solidFill>
                  <a:schemeClr val="tx1"/>
                </a:solidFill>
              </a:rPr>
              <a:t>6 cruces a nivel.</a:t>
            </a:r>
          </a:p>
          <a:p>
            <a:r>
              <a:rPr lang="es-MX" dirty="0" smtClean="0">
                <a:solidFill>
                  <a:schemeClr val="tx1"/>
                </a:solidFill>
              </a:rPr>
              <a:t>8.6 </a:t>
            </a:r>
            <a:r>
              <a:rPr lang="es-MX" dirty="0">
                <a:solidFill>
                  <a:schemeClr val="tx1"/>
                </a:solidFill>
              </a:rPr>
              <a:t>kilómetros en el patio de descarga.</a:t>
            </a:r>
          </a:p>
          <a:p>
            <a:r>
              <a:rPr lang="es-MX" dirty="0">
                <a:solidFill>
                  <a:schemeClr val="tx1"/>
                </a:solidFill>
              </a:rPr>
              <a:t>3 vías en el patio de descarga. </a:t>
            </a:r>
          </a:p>
          <a:p>
            <a:r>
              <a:rPr lang="es-MX" dirty="0" smtClean="0">
                <a:solidFill>
                  <a:schemeClr val="tx1"/>
                </a:solidFill>
              </a:rPr>
              <a:t>6 </a:t>
            </a:r>
            <a:r>
              <a:rPr lang="es-MX" dirty="0">
                <a:solidFill>
                  <a:schemeClr val="tx1"/>
                </a:solidFill>
              </a:rPr>
              <a:t>Sistemas para descarga de materiales.</a:t>
            </a:r>
          </a:p>
          <a:p>
            <a:r>
              <a:rPr lang="es-MX" dirty="0">
                <a:solidFill>
                  <a:schemeClr val="tx1"/>
                </a:solidFill>
              </a:rPr>
              <a:t>centros de acopio de materiales.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316" y="0"/>
            <a:ext cx="1220298" cy="533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542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920779" y="1410"/>
            <a:ext cx="72712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>
                <a:solidFill>
                  <a:srgbClr val="008000"/>
                </a:solidFill>
                <a:latin typeface="Arial Rounded MT Bold" panose="020F0704030504030204" pitchFamily="34" charset="0"/>
                <a:cs typeface="Mongolian Baiti" panose="03000500000000000000" pitchFamily="66" charset="0"/>
              </a:rPr>
              <a:t>Proyecto Aeropuerto: </a:t>
            </a:r>
            <a:r>
              <a:rPr lang="es-MX" sz="2800" b="1" dirty="0" smtClean="0">
                <a:solidFill>
                  <a:srgbClr val="008000"/>
                </a:solidFill>
                <a:latin typeface="Arial Rounded MT Bold" panose="020F0704030504030204" pitchFamily="34" charset="0"/>
                <a:cs typeface="Mongolian Baiti" panose="03000500000000000000" pitchFamily="66" charset="0"/>
              </a:rPr>
              <a:t>Diseño de Servicio</a:t>
            </a:r>
            <a:endParaRPr lang="es-MX" sz="2800" b="1" dirty="0">
              <a:solidFill>
                <a:srgbClr val="008000"/>
              </a:solidFill>
              <a:latin typeface="Arial Rounded MT Bold" panose="020F0704030504030204" pitchFamily="34" charset="0"/>
              <a:cs typeface="Mongolian Baiti" panose="03000500000000000000" pitchFamily="66" charset="0"/>
            </a:endParaRPr>
          </a:p>
        </p:txBody>
      </p:sp>
      <p:pic>
        <p:nvPicPr>
          <p:cNvPr id="4" name="146 Imagen" descr="LOGO PN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476972" cy="473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375" y="533451"/>
            <a:ext cx="11544299" cy="632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4"/>
          <p:cNvSpPr/>
          <p:nvPr/>
        </p:nvSpPr>
        <p:spPr>
          <a:xfrm>
            <a:off x="333375" y="533449"/>
            <a:ext cx="4714504" cy="3695651"/>
          </a:xfrm>
          <a:prstGeom prst="rect">
            <a:avLst/>
          </a:prstGeom>
          <a:solidFill>
            <a:schemeClr val="accent6">
              <a:lumMod val="40000"/>
              <a:lumOff val="6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b="1" dirty="0">
                <a:solidFill>
                  <a:schemeClr val="tx1"/>
                </a:solidFill>
              </a:rPr>
              <a:t>LOCOMOTORAS</a:t>
            </a:r>
          </a:p>
          <a:p>
            <a:r>
              <a:rPr lang="es-MX" dirty="0" smtClean="0">
                <a:solidFill>
                  <a:schemeClr val="tx1"/>
                </a:solidFill>
              </a:rPr>
              <a:t>Número </a:t>
            </a:r>
            <a:r>
              <a:rPr lang="es-MX" dirty="0">
                <a:solidFill>
                  <a:schemeClr val="tx1"/>
                </a:solidFill>
              </a:rPr>
              <a:t>de locomotoras para servicios GACM: 6</a:t>
            </a:r>
          </a:p>
          <a:p>
            <a:r>
              <a:rPr lang="es-MX" b="1" dirty="0">
                <a:solidFill>
                  <a:schemeClr val="tx1"/>
                </a:solidFill>
              </a:rPr>
              <a:t> </a:t>
            </a:r>
          </a:p>
          <a:p>
            <a:r>
              <a:rPr lang="es-MX" b="1" dirty="0" smtClean="0">
                <a:solidFill>
                  <a:schemeClr val="tx1"/>
                </a:solidFill>
              </a:rPr>
              <a:t>TOLVAS</a:t>
            </a:r>
            <a:endParaRPr lang="es-MX" b="1" dirty="0">
              <a:solidFill>
                <a:schemeClr val="tx1"/>
              </a:solidFill>
            </a:endParaRPr>
          </a:p>
          <a:p>
            <a:r>
              <a:rPr lang="es-MX" dirty="0">
                <a:solidFill>
                  <a:schemeClr val="tx1"/>
                </a:solidFill>
              </a:rPr>
              <a:t>Número de tolvas para servicios GACM: 360</a:t>
            </a:r>
          </a:p>
          <a:p>
            <a:r>
              <a:rPr lang="es-MX" b="1" dirty="0">
                <a:solidFill>
                  <a:schemeClr val="tx1"/>
                </a:solidFill>
              </a:rPr>
              <a:t> </a:t>
            </a:r>
          </a:p>
          <a:p>
            <a:r>
              <a:rPr lang="es-MX" b="1" dirty="0">
                <a:solidFill>
                  <a:schemeClr val="tx1"/>
                </a:solidFill>
              </a:rPr>
              <a:t>SERVICIO </a:t>
            </a:r>
            <a:r>
              <a:rPr lang="es-MX" b="1" dirty="0" smtClean="0">
                <a:solidFill>
                  <a:schemeClr val="tx1"/>
                </a:solidFill>
              </a:rPr>
              <a:t>FERROVIARIO</a:t>
            </a:r>
            <a:endParaRPr lang="es-MX" b="1" dirty="0">
              <a:solidFill>
                <a:schemeClr val="tx1"/>
              </a:solidFill>
            </a:endParaRPr>
          </a:p>
          <a:p>
            <a:r>
              <a:rPr lang="es-MX" dirty="0">
                <a:solidFill>
                  <a:schemeClr val="tx1"/>
                </a:solidFill>
              </a:rPr>
              <a:t>Número de trenes de servicio para GACM: 6</a:t>
            </a:r>
          </a:p>
          <a:p>
            <a:r>
              <a:rPr lang="es-MX" dirty="0">
                <a:solidFill>
                  <a:schemeClr val="tx1"/>
                </a:solidFill>
              </a:rPr>
              <a:t>Número de toneladas métricas entregadas por tren a GACM: 5,400</a:t>
            </a:r>
          </a:p>
          <a:p>
            <a:r>
              <a:rPr lang="es-MX" dirty="0">
                <a:solidFill>
                  <a:schemeClr val="tx1"/>
                </a:solidFill>
              </a:rPr>
              <a:t>Número de toneladas métricas diarias totales entregadas diarias a GACM: 97,200</a:t>
            </a:r>
          </a:p>
          <a:p>
            <a:r>
              <a:rPr lang="es-MX" dirty="0">
                <a:solidFill>
                  <a:schemeClr val="tx1"/>
                </a:solidFill>
              </a:rPr>
              <a:t>Número de días de servicio a la semana: </a:t>
            </a:r>
            <a:r>
              <a:rPr lang="es-MX" dirty="0" smtClean="0">
                <a:solidFill>
                  <a:schemeClr val="tx1"/>
                </a:solidFill>
              </a:rPr>
              <a:t>6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7" name="Rectángulo 4"/>
          <p:cNvSpPr/>
          <p:nvPr/>
        </p:nvSpPr>
        <p:spPr>
          <a:xfrm>
            <a:off x="6877051" y="5076824"/>
            <a:ext cx="5013574" cy="1776585"/>
          </a:xfrm>
          <a:prstGeom prst="rect">
            <a:avLst/>
          </a:prstGeom>
          <a:solidFill>
            <a:schemeClr val="accent6">
              <a:lumMod val="40000"/>
              <a:lumOff val="6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dirty="0" smtClean="0">
                <a:solidFill>
                  <a:schemeClr val="tx1"/>
                </a:solidFill>
              </a:rPr>
              <a:t>Número </a:t>
            </a:r>
            <a:r>
              <a:rPr lang="es-MX" dirty="0">
                <a:solidFill>
                  <a:schemeClr val="tx1"/>
                </a:solidFill>
              </a:rPr>
              <a:t>de viajes por tren de servicio para GACM: 3</a:t>
            </a:r>
          </a:p>
          <a:p>
            <a:r>
              <a:rPr lang="es-MX" dirty="0">
                <a:solidFill>
                  <a:schemeClr val="tx1"/>
                </a:solidFill>
              </a:rPr>
              <a:t>Número de viajes diarios de servicio para GACM: 18</a:t>
            </a:r>
          </a:p>
          <a:p>
            <a:r>
              <a:rPr lang="es-MX" dirty="0">
                <a:solidFill>
                  <a:schemeClr val="tx1"/>
                </a:solidFill>
              </a:rPr>
              <a:t>Tiempo tránsito estimado centro de acopio-zona de entrega materiales: 90 </a:t>
            </a:r>
            <a:r>
              <a:rPr lang="es-MX" dirty="0" err="1">
                <a:solidFill>
                  <a:schemeClr val="tx1"/>
                </a:solidFill>
              </a:rPr>
              <a:t>mins</a:t>
            </a:r>
            <a:r>
              <a:rPr lang="es-MX" dirty="0">
                <a:solidFill>
                  <a:schemeClr val="tx1"/>
                </a:solidFill>
              </a:rPr>
              <a:t>.</a:t>
            </a:r>
          </a:p>
          <a:p>
            <a:r>
              <a:rPr lang="es-MX" dirty="0">
                <a:solidFill>
                  <a:schemeClr val="tx1"/>
                </a:solidFill>
              </a:rPr>
              <a:t>Tiempo tránsito estimado zona de entrega materiales-centro de acopio: 90 </a:t>
            </a:r>
            <a:r>
              <a:rPr lang="es-MX" dirty="0" err="1">
                <a:solidFill>
                  <a:schemeClr val="tx1"/>
                </a:solidFill>
              </a:rPr>
              <a:t>mins</a:t>
            </a:r>
            <a:r>
              <a:rPr lang="es-MX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316" y="0"/>
            <a:ext cx="1220298" cy="533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411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920779" y="1410"/>
            <a:ext cx="72712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>
                <a:solidFill>
                  <a:srgbClr val="008000"/>
                </a:solidFill>
                <a:latin typeface="Arial Rounded MT Bold" panose="020F0704030504030204" pitchFamily="34" charset="0"/>
                <a:cs typeface="Mongolian Baiti" panose="03000500000000000000" pitchFamily="66" charset="0"/>
              </a:rPr>
              <a:t>Proyecto Aeropuerto: </a:t>
            </a:r>
            <a:r>
              <a:rPr lang="es-MX" sz="2800" b="1" dirty="0" smtClean="0">
                <a:solidFill>
                  <a:srgbClr val="008000"/>
                </a:solidFill>
                <a:latin typeface="Arial Rounded MT Bold" panose="020F0704030504030204" pitchFamily="34" charset="0"/>
                <a:cs typeface="Mongolian Baiti" panose="03000500000000000000" pitchFamily="66" charset="0"/>
              </a:rPr>
              <a:t>Diseño de Servicio</a:t>
            </a:r>
            <a:endParaRPr lang="es-MX" sz="2800" b="1" dirty="0">
              <a:solidFill>
                <a:srgbClr val="008000"/>
              </a:solidFill>
              <a:latin typeface="Arial Rounded MT Bold" panose="020F0704030504030204" pitchFamily="34" charset="0"/>
              <a:cs typeface="Mongolian Baiti" panose="03000500000000000000" pitchFamily="66" charset="0"/>
            </a:endParaRPr>
          </a:p>
        </p:txBody>
      </p:sp>
      <p:pic>
        <p:nvPicPr>
          <p:cNvPr id="4" name="146 Imagen" descr="LOGO PN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476972" cy="473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376" y="533451"/>
            <a:ext cx="11557250" cy="632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316" y="0"/>
            <a:ext cx="1220298" cy="533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ángulo 4"/>
          <p:cNvSpPr/>
          <p:nvPr/>
        </p:nvSpPr>
        <p:spPr>
          <a:xfrm>
            <a:off x="333376" y="524630"/>
            <a:ext cx="4714504" cy="4132037"/>
          </a:xfrm>
          <a:prstGeom prst="rect">
            <a:avLst/>
          </a:prstGeom>
          <a:solidFill>
            <a:schemeClr val="accent6">
              <a:lumMod val="40000"/>
              <a:lumOff val="6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b="1" dirty="0">
                <a:solidFill>
                  <a:schemeClr val="tx1"/>
                </a:solidFill>
              </a:rPr>
              <a:t>SERVICIO ZONA DE ENTREGA DE MATERIALES (DESCARGA DE MATERIALES)</a:t>
            </a:r>
          </a:p>
          <a:p>
            <a:endParaRPr lang="es-MX" b="1" dirty="0">
              <a:solidFill>
                <a:schemeClr val="tx1"/>
              </a:solidFill>
            </a:endParaRPr>
          </a:p>
          <a:p>
            <a:r>
              <a:rPr lang="es-MX" dirty="0">
                <a:solidFill>
                  <a:schemeClr val="tx1"/>
                </a:solidFill>
              </a:rPr>
              <a:t>Número de vías zona de entrega de materiales: 3 vías operativas</a:t>
            </a:r>
          </a:p>
          <a:p>
            <a:r>
              <a:rPr lang="es-MX" dirty="0">
                <a:solidFill>
                  <a:schemeClr val="tx1"/>
                </a:solidFill>
              </a:rPr>
              <a:t>Longitud de vías zona de entrega de materiales: 2.3 kilómetros c/u</a:t>
            </a:r>
          </a:p>
          <a:p>
            <a:r>
              <a:rPr lang="es-MX" dirty="0">
                <a:solidFill>
                  <a:schemeClr val="tx1"/>
                </a:solidFill>
              </a:rPr>
              <a:t>Método de descarga de materiales: Equipos ASHROSS RUMig-3-4</a:t>
            </a:r>
          </a:p>
          <a:p>
            <a:r>
              <a:rPr lang="es-MX" dirty="0">
                <a:solidFill>
                  <a:schemeClr val="tx1"/>
                </a:solidFill>
              </a:rPr>
              <a:t>Número de equipos ASHROSS RUMig3-4:  2 por cada vía </a:t>
            </a:r>
            <a:r>
              <a:rPr lang="es-MX" dirty="0" smtClean="0">
                <a:solidFill>
                  <a:schemeClr val="tx1"/>
                </a:solidFill>
              </a:rPr>
              <a:t>operativa</a:t>
            </a:r>
          </a:p>
          <a:p>
            <a:r>
              <a:rPr lang="es-MX" dirty="0" smtClean="0">
                <a:solidFill>
                  <a:schemeClr val="tx1"/>
                </a:solidFill>
              </a:rPr>
              <a:t>Capacidad de equipo ASHROSS:</a:t>
            </a:r>
            <a:r>
              <a:rPr lang="es-MX" dirty="0">
                <a:solidFill>
                  <a:schemeClr val="tx1"/>
                </a:solidFill>
              </a:rPr>
              <a:t> </a:t>
            </a:r>
            <a:r>
              <a:rPr lang="es-MX" dirty="0" smtClean="0">
                <a:solidFill>
                  <a:schemeClr val="tx1"/>
                </a:solidFill>
              </a:rPr>
              <a:t>Tiempo de descarga por vagón: 1 minuto</a:t>
            </a:r>
            <a:endParaRPr lang="es-MX" dirty="0">
              <a:solidFill>
                <a:schemeClr val="tx1"/>
              </a:solidFill>
            </a:endParaRPr>
          </a:p>
          <a:p>
            <a:r>
              <a:rPr lang="es-MX" dirty="0">
                <a:solidFill>
                  <a:schemeClr val="tx1"/>
                </a:solidFill>
              </a:rPr>
              <a:t>Tiempo estimado de descarga de cada tren 120 minutos.</a:t>
            </a:r>
          </a:p>
        </p:txBody>
      </p:sp>
    </p:spTree>
    <p:extLst>
      <p:ext uri="{BB962C8B-B14F-4D97-AF65-F5344CB8AC3E}">
        <p14:creationId xmlns:p14="http://schemas.microsoft.com/office/powerpoint/2010/main" val="415680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920779" y="1410"/>
            <a:ext cx="72712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>
                <a:solidFill>
                  <a:srgbClr val="008000"/>
                </a:solidFill>
                <a:latin typeface="Arial Rounded MT Bold" panose="020F0704030504030204" pitchFamily="34" charset="0"/>
                <a:cs typeface="Mongolian Baiti" panose="03000500000000000000" pitchFamily="66" charset="0"/>
              </a:rPr>
              <a:t>Proyecto Aeropuerto: </a:t>
            </a:r>
            <a:r>
              <a:rPr lang="es-MX" sz="2800" b="1" dirty="0" smtClean="0">
                <a:solidFill>
                  <a:srgbClr val="008000"/>
                </a:solidFill>
                <a:latin typeface="Arial Rounded MT Bold" panose="020F0704030504030204" pitchFamily="34" charset="0"/>
                <a:cs typeface="Mongolian Baiti" panose="03000500000000000000" pitchFamily="66" charset="0"/>
              </a:rPr>
              <a:t>Diseño de Servicio</a:t>
            </a:r>
            <a:endParaRPr lang="es-MX" sz="2800" b="1" dirty="0">
              <a:solidFill>
                <a:srgbClr val="008000"/>
              </a:solidFill>
              <a:latin typeface="Arial Rounded MT Bold" panose="020F0704030504030204" pitchFamily="34" charset="0"/>
              <a:cs typeface="Mongolian Baiti" panose="03000500000000000000" pitchFamily="66" charset="0"/>
            </a:endParaRPr>
          </a:p>
        </p:txBody>
      </p:sp>
      <p:pic>
        <p:nvPicPr>
          <p:cNvPr id="4" name="146 Imagen" descr="LOGO PN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476972" cy="473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375" y="533451"/>
            <a:ext cx="11511295" cy="632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316" y="0"/>
            <a:ext cx="1220298" cy="533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Llamada de flecha hacia abajo 11"/>
          <p:cNvSpPr/>
          <p:nvPr/>
        </p:nvSpPr>
        <p:spPr>
          <a:xfrm>
            <a:off x="3640468" y="3200400"/>
            <a:ext cx="1431262" cy="914400"/>
          </a:xfrm>
          <a:prstGeom prst="downArrowCallout">
            <a:avLst/>
          </a:prstGeom>
          <a:solidFill>
            <a:srgbClr val="CC00CC">
              <a:alpha val="8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Centro de Acopio 4</a:t>
            </a:r>
            <a:endParaRPr lang="es-MX" dirty="0"/>
          </a:p>
        </p:txBody>
      </p:sp>
      <p:sp>
        <p:nvSpPr>
          <p:cNvPr id="9" name="Llamada de flecha hacia abajo 11"/>
          <p:cNvSpPr/>
          <p:nvPr/>
        </p:nvSpPr>
        <p:spPr>
          <a:xfrm>
            <a:off x="5591944" y="5373216"/>
            <a:ext cx="1431262" cy="914400"/>
          </a:xfrm>
          <a:prstGeom prst="downArrowCallout">
            <a:avLst/>
          </a:prstGeom>
          <a:solidFill>
            <a:srgbClr val="CC00CC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Centro de Acopio 3</a:t>
            </a:r>
            <a:endParaRPr lang="es-MX" dirty="0"/>
          </a:p>
        </p:txBody>
      </p:sp>
      <p:sp>
        <p:nvSpPr>
          <p:cNvPr id="10" name="Llamada de flecha hacia abajo 11"/>
          <p:cNvSpPr/>
          <p:nvPr/>
        </p:nvSpPr>
        <p:spPr>
          <a:xfrm>
            <a:off x="6888088" y="4725144"/>
            <a:ext cx="1431262" cy="914400"/>
          </a:xfrm>
          <a:prstGeom prst="downArrowCallout">
            <a:avLst/>
          </a:prstGeom>
          <a:solidFill>
            <a:srgbClr val="CC00CC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Centro de Acopio 2</a:t>
            </a:r>
            <a:endParaRPr lang="es-MX" dirty="0"/>
          </a:p>
        </p:txBody>
      </p:sp>
      <p:grpSp>
        <p:nvGrpSpPr>
          <p:cNvPr id="11" name="10 Grupo"/>
          <p:cNvGrpSpPr/>
          <p:nvPr/>
        </p:nvGrpSpPr>
        <p:grpSpPr>
          <a:xfrm>
            <a:off x="3431704" y="980728"/>
            <a:ext cx="1431262" cy="1242307"/>
            <a:chOff x="3431704" y="980728"/>
            <a:chExt cx="1431262" cy="1242307"/>
          </a:xfrm>
        </p:grpSpPr>
        <p:sp>
          <p:nvSpPr>
            <p:cNvPr id="12" name="Llamada de flecha hacia abajo 11"/>
            <p:cNvSpPr/>
            <p:nvPr/>
          </p:nvSpPr>
          <p:spPr>
            <a:xfrm rot="10800000">
              <a:off x="3431704" y="980728"/>
              <a:ext cx="1431262" cy="914400"/>
            </a:xfrm>
            <a:prstGeom prst="downArrowCallout">
              <a:avLst/>
            </a:prstGeom>
            <a:solidFill>
              <a:srgbClr val="CC00CC">
                <a:alpha val="8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13" name="12 CuadroTexto"/>
            <p:cNvSpPr txBox="1"/>
            <p:nvPr/>
          </p:nvSpPr>
          <p:spPr>
            <a:xfrm>
              <a:off x="3431704" y="1299705"/>
              <a:ext cx="143126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dirty="0">
                  <a:solidFill>
                    <a:schemeClr val="bg1"/>
                  </a:solidFill>
                </a:rPr>
                <a:t>Centro de Acopio </a:t>
              </a:r>
              <a:r>
                <a:rPr lang="es-MX" dirty="0" smtClean="0">
                  <a:solidFill>
                    <a:schemeClr val="bg1"/>
                  </a:solidFill>
                </a:rPr>
                <a:t>1</a:t>
              </a:r>
              <a:endParaRPr lang="es-MX" dirty="0">
                <a:solidFill>
                  <a:schemeClr val="bg1"/>
                </a:solidFill>
              </a:endParaRPr>
            </a:p>
            <a:p>
              <a:endParaRPr lang="es-MX" dirty="0"/>
            </a:p>
          </p:txBody>
        </p:sp>
      </p:grpSp>
      <p:sp>
        <p:nvSpPr>
          <p:cNvPr id="14" name="Rectángulo 4"/>
          <p:cNvSpPr/>
          <p:nvPr/>
        </p:nvSpPr>
        <p:spPr>
          <a:xfrm>
            <a:off x="7133341" y="533451"/>
            <a:ext cx="4714504" cy="3247975"/>
          </a:xfrm>
          <a:prstGeom prst="rect">
            <a:avLst/>
          </a:prstGeom>
          <a:solidFill>
            <a:schemeClr val="accent6">
              <a:lumMod val="40000"/>
              <a:lumOff val="6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b="1" dirty="0">
                <a:solidFill>
                  <a:schemeClr val="tx1"/>
                </a:solidFill>
              </a:rPr>
              <a:t>SERVICIO CENTRO DE </a:t>
            </a:r>
            <a:r>
              <a:rPr lang="es-MX" b="1" dirty="0" smtClean="0">
                <a:solidFill>
                  <a:schemeClr val="tx1"/>
                </a:solidFill>
              </a:rPr>
              <a:t>ACOPIO</a:t>
            </a:r>
          </a:p>
          <a:p>
            <a:r>
              <a:rPr lang="es-MX" b="1" dirty="0" smtClean="0">
                <a:solidFill>
                  <a:schemeClr val="tx1"/>
                </a:solidFill>
              </a:rPr>
              <a:t>(CARGA </a:t>
            </a:r>
            <a:r>
              <a:rPr lang="es-MX" b="1" dirty="0">
                <a:solidFill>
                  <a:schemeClr val="tx1"/>
                </a:solidFill>
              </a:rPr>
              <a:t>DE MATERIALES)</a:t>
            </a:r>
          </a:p>
          <a:p>
            <a:endParaRPr lang="es-MX" b="1" dirty="0">
              <a:solidFill>
                <a:schemeClr val="tx1"/>
              </a:solidFill>
            </a:endParaRPr>
          </a:p>
          <a:p>
            <a:r>
              <a:rPr lang="es-MX" dirty="0">
                <a:solidFill>
                  <a:schemeClr val="tx1"/>
                </a:solidFill>
              </a:rPr>
              <a:t>Número de cargadores frontales: 11</a:t>
            </a:r>
          </a:p>
          <a:p>
            <a:r>
              <a:rPr lang="es-MX" dirty="0">
                <a:solidFill>
                  <a:schemeClr val="tx1"/>
                </a:solidFill>
              </a:rPr>
              <a:t>Tiempo de carga de 55 tolvas con cargadores frontales: 60 minutos</a:t>
            </a:r>
          </a:p>
          <a:p>
            <a:r>
              <a:rPr lang="es-MX" dirty="0">
                <a:solidFill>
                  <a:schemeClr val="tx1"/>
                </a:solidFill>
              </a:rPr>
              <a:t>Tiempo para posicionamiento en área de carga: 30 minutos</a:t>
            </a:r>
          </a:p>
          <a:p>
            <a:r>
              <a:rPr lang="es-MX" dirty="0">
                <a:solidFill>
                  <a:schemeClr val="tx1"/>
                </a:solidFill>
              </a:rPr>
              <a:t>Capacidad de carga de la zona de acopio: 2 trenes simultáneos</a:t>
            </a:r>
          </a:p>
          <a:p>
            <a:r>
              <a:rPr lang="es-MX" dirty="0">
                <a:solidFill>
                  <a:schemeClr val="tx1"/>
                </a:solidFill>
              </a:rPr>
              <a:t>Tiempo total de cada tren en centro de acopio  90 minutos</a:t>
            </a:r>
          </a:p>
        </p:txBody>
      </p:sp>
    </p:spTree>
    <p:extLst>
      <p:ext uri="{BB962C8B-B14F-4D97-AF65-F5344CB8AC3E}">
        <p14:creationId xmlns:p14="http://schemas.microsoft.com/office/powerpoint/2010/main" val="385561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374" y="533451"/>
            <a:ext cx="11521926" cy="633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lex_montiel\Desktop\Presentacion Erich WINDOWS\fotos\DSC_0184edi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5"/>
          <a:stretch/>
        </p:blipFill>
        <p:spPr bwMode="auto">
          <a:xfrm>
            <a:off x="333374" y="523507"/>
            <a:ext cx="11521926" cy="632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8"/>
          <p:cNvPicPr>
            <a:picLocks noChangeAspect="1"/>
          </p:cNvPicPr>
          <p:nvPr/>
        </p:nvPicPr>
        <p:blipFill rotWithShape="1">
          <a:blip r:embed="rId4"/>
          <a:srcRect l="5725" t="20469" r="25650" b="22438"/>
          <a:stretch/>
        </p:blipFill>
        <p:spPr>
          <a:xfrm>
            <a:off x="333376" y="523507"/>
            <a:ext cx="11526962" cy="63444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 descr="C:\Users\alex_montiel\Desktop\Presentacion Erich WINDOWS\fotos\DSC_0063edi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56"/>
          <a:stretch/>
        </p:blipFill>
        <p:spPr bwMode="auto">
          <a:xfrm>
            <a:off x="333374" y="545906"/>
            <a:ext cx="11521926" cy="630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lex_montiel\Desktop\Presentacion Erich WINDOWS\fotos\DSC_0060 edit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4" b="9663"/>
          <a:stretch/>
        </p:blipFill>
        <p:spPr bwMode="auto">
          <a:xfrm>
            <a:off x="333374" y="523507"/>
            <a:ext cx="11526964" cy="634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4869483" y="10231"/>
            <a:ext cx="7322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>
                <a:solidFill>
                  <a:srgbClr val="008000"/>
                </a:solidFill>
                <a:latin typeface="Arial Rounded MT Bold" panose="020F0704030504030204" pitchFamily="34" charset="0"/>
                <a:cs typeface="Mongolian Baiti" panose="03000500000000000000" pitchFamily="66" charset="0"/>
              </a:rPr>
              <a:t>Proyecto Aeropuerto: Equipo Ferroviario </a:t>
            </a:r>
          </a:p>
        </p:txBody>
      </p:sp>
      <p:pic>
        <p:nvPicPr>
          <p:cNvPr id="4" name="146 Imagen" descr="LOGO PNG"/>
          <p:cNvPicPr>
            <a:picLocks noGrp="1" noChangeAspect="1"/>
          </p:cNvPicPr>
          <p:nvPr isPhoto="1"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2476972" cy="473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316" y="0"/>
            <a:ext cx="1220298" cy="533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ángulo 4"/>
          <p:cNvSpPr/>
          <p:nvPr/>
        </p:nvSpPr>
        <p:spPr>
          <a:xfrm>
            <a:off x="7520985" y="545906"/>
            <a:ext cx="4334317" cy="3879062"/>
          </a:xfrm>
          <a:prstGeom prst="rect">
            <a:avLst/>
          </a:prstGeom>
          <a:solidFill>
            <a:schemeClr val="accent6">
              <a:lumMod val="40000"/>
              <a:lumOff val="6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b="1" dirty="0">
                <a:solidFill>
                  <a:schemeClr val="tx1"/>
                </a:solidFill>
              </a:rPr>
              <a:t>Especificaciones </a:t>
            </a:r>
          </a:p>
          <a:p>
            <a:r>
              <a:rPr lang="es-MX" dirty="0">
                <a:solidFill>
                  <a:schemeClr val="tx1"/>
                </a:solidFill>
              </a:rPr>
              <a:t>Tolvas Open Top HC</a:t>
            </a:r>
          </a:p>
          <a:p>
            <a:r>
              <a:rPr lang="es-MX" dirty="0">
                <a:solidFill>
                  <a:schemeClr val="tx1"/>
                </a:solidFill>
              </a:rPr>
              <a:t>Capacidad mínima: 3213.63 </a:t>
            </a:r>
            <a:r>
              <a:rPr lang="es-MX" dirty="0" smtClean="0">
                <a:solidFill>
                  <a:schemeClr val="tx1"/>
                </a:solidFill>
              </a:rPr>
              <a:t>CUFT</a:t>
            </a:r>
          </a:p>
          <a:p>
            <a:r>
              <a:rPr lang="es-MX" dirty="0" smtClean="0">
                <a:solidFill>
                  <a:schemeClr val="tx1"/>
                </a:solidFill>
              </a:rPr>
              <a:t>( </a:t>
            </a:r>
            <a:r>
              <a:rPr lang="es-MX" dirty="0">
                <a:solidFill>
                  <a:schemeClr val="tx1"/>
                </a:solidFill>
              </a:rPr>
              <a:t>90M3 de Tezontle).</a:t>
            </a:r>
          </a:p>
          <a:p>
            <a:r>
              <a:rPr lang="es-MX" dirty="0">
                <a:solidFill>
                  <a:schemeClr val="tx1"/>
                </a:solidFill>
              </a:rPr>
              <a:t>1, 3 o 4 compartimientos inferiores con descarga rápida.</a:t>
            </a:r>
          </a:p>
          <a:p>
            <a:r>
              <a:rPr lang="es-MX" dirty="0">
                <a:solidFill>
                  <a:schemeClr val="tx1"/>
                </a:solidFill>
              </a:rPr>
              <a:t>Compuertas automáticas.</a:t>
            </a:r>
          </a:p>
          <a:p>
            <a:r>
              <a:rPr lang="es-MX" dirty="0">
                <a:solidFill>
                  <a:schemeClr val="tx1"/>
                </a:solidFill>
              </a:rPr>
              <a:t>Manejo de material de hasta 12 pulgadas.</a:t>
            </a:r>
          </a:p>
          <a:p>
            <a:r>
              <a:rPr lang="es-MX" dirty="0">
                <a:solidFill>
                  <a:schemeClr val="tx1"/>
                </a:solidFill>
              </a:rPr>
              <a:t>360 tolvas para el servicio de transporte de materiales ( Tezontle y Roca Pesada </a:t>
            </a:r>
            <a:endParaRPr lang="es-MX" dirty="0" smtClean="0">
              <a:solidFill>
                <a:schemeClr val="tx1"/>
              </a:solidFill>
            </a:endParaRPr>
          </a:p>
          <a:p>
            <a:r>
              <a:rPr lang="es-MX" b="1" dirty="0" smtClean="0">
                <a:solidFill>
                  <a:schemeClr val="tx1"/>
                </a:solidFill>
              </a:rPr>
              <a:t>	</a:t>
            </a:r>
          </a:p>
          <a:p>
            <a:r>
              <a:rPr lang="es-MX" b="1" dirty="0" smtClean="0">
                <a:solidFill>
                  <a:schemeClr val="tx1"/>
                </a:solidFill>
              </a:rPr>
              <a:t>Flota</a:t>
            </a:r>
            <a:endParaRPr lang="es-MX" b="1" dirty="0">
              <a:solidFill>
                <a:schemeClr val="tx1"/>
              </a:solidFill>
            </a:endParaRPr>
          </a:p>
          <a:p>
            <a:r>
              <a:rPr lang="es-MX" dirty="0">
                <a:solidFill>
                  <a:schemeClr val="tx1"/>
                </a:solidFill>
              </a:rPr>
              <a:t>6 Locomotoras</a:t>
            </a:r>
          </a:p>
          <a:p>
            <a:r>
              <a:rPr lang="es-MX" dirty="0">
                <a:solidFill>
                  <a:schemeClr val="tx1"/>
                </a:solidFill>
              </a:rPr>
              <a:t>Capacidad: 3,800 hp</a:t>
            </a:r>
          </a:p>
        </p:txBody>
      </p:sp>
    </p:spTree>
    <p:extLst>
      <p:ext uri="{BB962C8B-B14F-4D97-AF65-F5344CB8AC3E}">
        <p14:creationId xmlns:p14="http://schemas.microsoft.com/office/powerpoint/2010/main" val="238065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44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6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43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4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6257</TotalTime>
  <Words>365</Words>
  <Application>Microsoft Office PowerPoint</Application>
  <PresentationFormat>Panorámica</PresentationFormat>
  <Paragraphs>65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3" baseType="lpstr">
      <vt:lpstr>Arial</vt:lpstr>
      <vt:lpstr>Arial Rounded MT Bold</vt:lpstr>
      <vt:lpstr>Calibri</vt:lpstr>
      <vt:lpstr>Calibri Light</vt:lpstr>
      <vt:lpstr>Mongolian Baiti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ruben castillo</dc:creator>
  <cp:lastModifiedBy>Admin</cp:lastModifiedBy>
  <cp:revision>176</cp:revision>
  <cp:lastPrinted>2016-08-31T17:22:52Z</cp:lastPrinted>
  <dcterms:created xsi:type="dcterms:W3CDTF">2016-08-31T01:25:53Z</dcterms:created>
  <dcterms:modified xsi:type="dcterms:W3CDTF">2016-11-11T23:19:08Z</dcterms:modified>
</cp:coreProperties>
</file>